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66" r:id="rId3"/>
    <p:sldId id="264" r:id="rId4"/>
    <p:sldId id="257" r:id="rId5"/>
    <p:sldId id="261" r:id="rId6"/>
    <p:sldId id="260" r:id="rId7"/>
    <p:sldId id="259" r:id="rId8"/>
    <p:sldId id="262" r:id="rId9"/>
    <p:sldId id="263" r:id="rId10"/>
    <p:sldId id="265" r:id="rId11"/>
    <p:sldId id="258" r:id="rId12"/>
  </p:sldIdLst>
  <p:sldSz cx="12192000" cy="6858000"/>
  <p:notesSz cx="6858000" cy="9144000"/>
  <p:embeddedFontLst>
    <p:embeddedFont>
      <p:font typeface="Rockwell" panose="02060603020205020403" pitchFamily="18" charset="0"/>
      <p:regular r:id="rId13"/>
      <p:bold r:id="rId14"/>
      <p:italic r:id="rId15"/>
      <p:boldItalic r:id="rId16"/>
    </p:embeddedFont>
    <p:embeddedFont>
      <p:font typeface="Rockwell Condensed" panose="02060603050405020104" pitchFamily="18" charset="0"/>
      <p:regular r:id="rId17"/>
      <p:bold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63" d="100"/>
          <a:sy n="63" d="100"/>
        </p:scale>
        <p:origin x="63" y="4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5533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644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269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327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kumimoji="1" lang="ja-JP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65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940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163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7628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9605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4898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7423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1AEC7D9-C636-48D1-B5D7-B615801CA24A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130FC39B-5F7F-4E52-BD7D-5EC33DFD4A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521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BB46164-8B4A-4E18-918D-0F576482C01D}"/>
              </a:ext>
            </a:extLst>
          </p:cNvPr>
          <p:cNvSpPr txBox="1"/>
          <p:nvPr/>
        </p:nvSpPr>
        <p:spPr>
          <a:xfrm>
            <a:off x="1981200" y="2040568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Studyplus</a:t>
            </a:r>
            <a:r>
              <a:rPr kumimoji="1" lang="ja-JP" altLang="en-US" sz="6600" dirty="0">
                <a:ea typeface="ＭＳ Ｐゴシック" panose="020B0600070205080204" pitchFamily="50" charset="-128"/>
              </a:rPr>
              <a:t>　</a:t>
            </a:r>
            <a:r>
              <a:rPr kumimoji="1" lang="ja-JP" altLang="en-US" sz="6600" dirty="0"/>
              <a:t>活用事例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55E8EDA-BED3-4828-8F3B-BD2A273F11B5}"/>
              </a:ext>
            </a:extLst>
          </p:cNvPr>
          <p:cNvSpPr txBox="1"/>
          <p:nvPr/>
        </p:nvSpPr>
        <p:spPr>
          <a:xfrm>
            <a:off x="6306588" y="4217267"/>
            <a:ext cx="47604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/>
              <a:t>ＴＡＳＵＫＥ </a:t>
            </a:r>
            <a:r>
              <a:rPr kumimoji="1" lang="ja-JP" altLang="en-US" sz="4400" dirty="0">
                <a:solidFill>
                  <a:schemeClr val="bg1"/>
                </a:solidFill>
              </a:rPr>
              <a:t>塾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BEE2E28-8F20-44AF-9A16-B3FF0C3CC777}"/>
              </a:ext>
            </a:extLst>
          </p:cNvPr>
          <p:cNvSpPr txBox="1"/>
          <p:nvPr/>
        </p:nvSpPr>
        <p:spPr>
          <a:xfrm>
            <a:off x="6306588" y="5027162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/>
              <a:t>代表取締役　﨑山正樹</a:t>
            </a:r>
          </a:p>
        </p:txBody>
      </p:sp>
    </p:spTree>
    <p:extLst>
      <p:ext uri="{BB962C8B-B14F-4D97-AF65-F5344CB8AC3E}">
        <p14:creationId xmlns:p14="http://schemas.microsoft.com/office/powerpoint/2010/main" val="112504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425B6A54-048E-4515-94B8-7D1E07DEF9C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29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/>
              <a:t>参考書アプリ</a:t>
            </a:r>
            <a:r>
              <a:rPr lang="en-US" altLang="ja-JP" dirty="0"/>
              <a:t>”</a:t>
            </a:r>
            <a:r>
              <a:rPr lang="ja-JP" altLang="en-US" dirty="0"/>
              <a:t>ポルト</a:t>
            </a:r>
            <a:r>
              <a:rPr lang="en-US" altLang="ja-JP" dirty="0"/>
              <a:t>”</a:t>
            </a:r>
            <a:endParaRPr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A0DD9D2-0C2E-4681-A341-FFC76F79B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13" y="1047736"/>
            <a:ext cx="6175240" cy="5375924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7F6AA6-95FB-4EFC-BC2F-FAAD8EC12E11}"/>
              </a:ext>
            </a:extLst>
          </p:cNvPr>
          <p:cNvSpPr txBox="1"/>
          <p:nvPr/>
        </p:nvSpPr>
        <p:spPr>
          <a:xfrm>
            <a:off x="3355733" y="1431081"/>
            <a:ext cx="5673967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200" u="sng" dirty="0"/>
              <a:t>スマホで参考書が読み放題に</a:t>
            </a:r>
          </a:p>
        </p:txBody>
      </p:sp>
      <p:pic>
        <p:nvPicPr>
          <p:cNvPr id="1026" name="Picture 2" descr="å¤§å­¦åé¨åèæ¸ãå®é¡å¶">
            <a:extLst>
              <a:ext uri="{FF2B5EF4-FFF2-40B4-BE49-F238E27FC236}">
                <a16:creationId xmlns:a16="http://schemas.microsoft.com/office/drawing/2014/main" id="{F0DDE723-EE72-4FF4-BF8D-815C2EB05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540" y="2318266"/>
            <a:ext cx="6749934" cy="43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BA954CF-F4B5-4ECC-80BA-7ED2E160E86B}"/>
              </a:ext>
            </a:extLst>
          </p:cNvPr>
          <p:cNvSpPr txBox="1"/>
          <p:nvPr/>
        </p:nvSpPr>
        <p:spPr>
          <a:xfrm>
            <a:off x="5029201" y="5517876"/>
            <a:ext cx="598932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 u="sng" dirty="0"/>
              <a:t>980</a:t>
            </a:r>
            <a:r>
              <a:rPr kumimoji="1" lang="ja-JP" altLang="en-US" sz="3200" u="sng" dirty="0"/>
              <a:t>円／月で来夏には</a:t>
            </a:r>
            <a:r>
              <a:rPr kumimoji="1" lang="en-US" altLang="ja-JP" sz="3200" u="sng" dirty="0"/>
              <a:t>100</a:t>
            </a:r>
            <a:r>
              <a:rPr kumimoji="1" lang="ja-JP" altLang="en-US" sz="3200" u="sng" dirty="0"/>
              <a:t>冊予定</a:t>
            </a:r>
          </a:p>
        </p:txBody>
      </p:sp>
    </p:spTree>
    <p:extLst>
      <p:ext uri="{BB962C8B-B14F-4D97-AF65-F5344CB8AC3E}">
        <p14:creationId xmlns:p14="http://schemas.microsoft.com/office/powerpoint/2010/main" val="163825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37F263-70C6-4753-B84D-2A759E084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/>
              <a:t>指導者サイドの利点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79CDC80-69A9-4C13-BD58-E21864DAB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4000" dirty="0"/>
              <a:t>使用している参考書の把握</a:t>
            </a:r>
            <a:endParaRPr lang="en-US" altLang="ja-JP" sz="4000" dirty="0"/>
          </a:p>
          <a:p>
            <a:r>
              <a:rPr lang="ja-JP" altLang="en-US" sz="4000" dirty="0"/>
              <a:t>学習状況のリアルタイムな把握</a:t>
            </a:r>
            <a:endParaRPr lang="en-US" altLang="ja-JP" sz="4000" dirty="0"/>
          </a:p>
          <a:p>
            <a:r>
              <a:rPr kumimoji="1" lang="ja-JP" altLang="en-US" sz="4000" dirty="0"/>
              <a:t>学習時間を参考書・問題集ごとに管理</a:t>
            </a:r>
            <a:endParaRPr kumimoji="1" lang="en-US" altLang="ja-JP" sz="4000" dirty="0"/>
          </a:p>
          <a:p>
            <a:r>
              <a:rPr lang="ja-JP" altLang="en-US" sz="4000" dirty="0"/>
              <a:t>学習のプランニングを双方向で共有</a:t>
            </a:r>
            <a:endParaRPr lang="en-US" altLang="ja-JP" sz="4000" dirty="0"/>
          </a:p>
          <a:p>
            <a:r>
              <a:rPr lang="ja-JP" altLang="en-US" sz="4000" dirty="0"/>
              <a:t>開校時間外に生徒との学習相談・やり取りが可能</a:t>
            </a:r>
            <a:endParaRPr lang="en-US" altLang="ja-JP" sz="4000" dirty="0"/>
          </a:p>
        </p:txBody>
      </p:sp>
    </p:spTree>
    <p:extLst>
      <p:ext uri="{BB962C8B-B14F-4D97-AF65-F5344CB8AC3E}">
        <p14:creationId xmlns:p14="http://schemas.microsoft.com/office/powerpoint/2010/main" val="379159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6C08FCED-E07F-4666-AB4E-CE6B89A12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29640"/>
          </a:xfrm>
        </p:spPr>
        <p:txBody>
          <a:bodyPr/>
          <a:lstStyle/>
          <a:p>
            <a:pPr algn="ctr"/>
            <a:r>
              <a:rPr kumimoji="1" lang="ja-JP" altLang="en-US" dirty="0"/>
              <a:t>ＴＡＳＵＫＥ塾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952BA98-ED65-451D-A832-7FF641B5E4CF}"/>
              </a:ext>
            </a:extLst>
          </p:cNvPr>
          <p:cNvSpPr txBox="1"/>
          <p:nvPr/>
        </p:nvSpPr>
        <p:spPr>
          <a:xfrm>
            <a:off x="202953" y="929640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6</a:t>
            </a:r>
            <a:r>
              <a:rPr kumimoji="1" lang="ja-JP" altLang="en-US" sz="3200" dirty="0"/>
              <a:t>月中旬</a:t>
            </a:r>
            <a:endParaRPr kumimoji="1" lang="en-US" altLang="ja-JP" sz="3200" dirty="0"/>
          </a:p>
          <a:p>
            <a:r>
              <a:rPr kumimoji="1" lang="ja-JP" altLang="en-US" sz="3200" dirty="0"/>
              <a:t>聖蹟桜ヶ丘校開校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D5EE880-010B-4172-98FB-0BEE5F247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284" y="929640"/>
            <a:ext cx="5069705" cy="2851709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117744C-523C-48CC-94C8-BDDD9A1C6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137" y="1960119"/>
            <a:ext cx="5069705" cy="3795942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37D70F6-74B5-4255-A329-D8ECF9468058}"/>
              </a:ext>
            </a:extLst>
          </p:cNvPr>
          <p:cNvSpPr txBox="1"/>
          <p:nvPr/>
        </p:nvSpPr>
        <p:spPr>
          <a:xfrm>
            <a:off x="202953" y="2794918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7</a:t>
            </a:r>
            <a:r>
              <a:rPr kumimoji="1" lang="ja-JP" altLang="en-US" sz="3200" dirty="0"/>
              <a:t>月上旬</a:t>
            </a:r>
            <a:endParaRPr kumimoji="1" lang="en-US" altLang="ja-JP" sz="3200" dirty="0"/>
          </a:p>
          <a:p>
            <a:r>
              <a:rPr kumimoji="1" lang="ja-JP" altLang="en-US" sz="3200" dirty="0"/>
              <a:t>鎌ヶ谷校開校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0C3BAF1-E776-4642-8358-98BC350DD48E}"/>
              </a:ext>
            </a:extLst>
          </p:cNvPr>
          <p:cNvSpPr txBox="1"/>
          <p:nvPr/>
        </p:nvSpPr>
        <p:spPr>
          <a:xfrm>
            <a:off x="202953" y="4660196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7</a:t>
            </a:r>
            <a:r>
              <a:rPr kumimoji="1" lang="ja-JP" altLang="en-US" sz="3200" dirty="0"/>
              <a:t>月中旬</a:t>
            </a:r>
            <a:endParaRPr kumimoji="1" lang="en-US" altLang="ja-JP" sz="3200" dirty="0"/>
          </a:p>
          <a:p>
            <a:r>
              <a:rPr kumimoji="1" lang="ja-JP" altLang="en-US" sz="3200" dirty="0"/>
              <a:t>コンサルタントにて</a:t>
            </a:r>
            <a:endParaRPr kumimoji="1" lang="en-US" altLang="ja-JP" sz="3200" dirty="0"/>
          </a:p>
          <a:p>
            <a:r>
              <a:rPr kumimoji="1" lang="ja-JP" altLang="en-US" sz="3200" dirty="0"/>
              <a:t>東北に新規開校</a:t>
            </a:r>
          </a:p>
        </p:txBody>
      </p:sp>
      <p:pic>
        <p:nvPicPr>
          <p:cNvPr id="17" name="図 16" descr="室内, 植物, 壁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EC497051-6079-4C62-B744-B77DB69862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938" y="2904353"/>
            <a:ext cx="4690067" cy="351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3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「studyplus for school logo」の画像検索結果">
            <a:extLst>
              <a:ext uri="{FF2B5EF4-FFF2-40B4-BE49-F238E27FC236}">
                <a16:creationId xmlns:a16="http://schemas.microsoft.com/office/drawing/2014/main" id="{76A1B423-C406-4848-A7FD-D41D33D72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" y="105620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EEFD7B1C-AAEF-49B0-AA53-E39534A93B1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29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ja-JP" altLang="en-US" dirty="0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3184A1FE-5271-4589-B8CB-7A606D4267FD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2192000" cy="929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/>
              <a:t>　　　　　　　　 　　　　とは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8932210-923C-4DB2-8765-7DF17773B3DD}"/>
              </a:ext>
            </a:extLst>
          </p:cNvPr>
          <p:cNvSpPr txBox="1"/>
          <p:nvPr/>
        </p:nvSpPr>
        <p:spPr>
          <a:xfrm>
            <a:off x="2680854" y="82510"/>
            <a:ext cx="6830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Studyplus for School</a:t>
            </a:r>
            <a:endParaRPr kumimoji="1" lang="ja-JP" altLang="en-US" sz="5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B58DB66-0DD8-4CC7-A564-C1CDE0F289DE}"/>
              </a:ext>
            </a:extLst>
          </p:cNvPr>
          <p:cNvSpPr txBox="1"/>
          <p:nvPr/>
        </p:nvSpPr>
        <p:spPr>
          <a:xfrm>
            <a:off x="3160828" y="2198641"/>
            <a:ext cx="6598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400</a:t>
            </a:r>
            <a:r>
              <a:rPr kumimoji="1" lang="ja-JP" altLang="en-US" sz="3200" dirty="0"/>
              <a:t>万人が利用する学習管理ツール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A28C3E5-9DEE-4D5D-8C33-956CCD43B542}"/>
              </a:ext>
            </a:extLst>
          </p:cNvPr>
          <p:cNvSpPr txBox="1"/>
          <p:nvPr/>
        </p:nvSpPr>
        <p:spPr>
          <a:xfrm>
            <a:off x="3199014" y="2709636"/>
            <a:ext cx="8392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/>
              <a:t>学習時間の記録を通じて、同じ目標のライバルと高め合うことができる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6831BCB-0F58-47A4-9887-2CC690D4550C}"/>
              </a:ext>
            </a:extLst>
          </p:cNvPr>
          <p:cNvSpPr txBox="1"/>
          <p:nvPr/>
        </p:nvSpPr>
        <p:spPr>
          <a:xfrm>
            <a:off x="3199014" y="3025140"/>
            <a:ext cx="7438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自分の勉強の進み具合が自分の記録から分析できる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A7C2F57-8DD5-4D17-BB09-E0D3063FB1FA}"/>
              </a:ext>
            </a:extLst>
          </p:cNvPr>
          <p:cNvSpPr txBox="1"/>
          <p:nvPr/>
        </p:nvSpPr>
        <p:spPr>
          <a:xfrm>
            <a:off x="3160828" y="4357672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先生が生徒を褒める機会を最大化する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713907DD-8325-4C95-901E-632B7E47D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00" y="3913704"/>
            <a:ext cx="2285714" cy="2285714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D3369E9-6A6A-4382-BF8A-DD5616F1BA9B}"/>
              </a:ext>
            </a:extLst>
          </p:cNvPr>
          <p:cNvSpPr txBox="1"/>
          <p:nvPr/>
        </p:nvSpPr>
        <p:spPr>
          <a:xfrm>
            <a:off x="3199014" y="4936068"/>
            <a:ext cx="7438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生徒の日々の努力を気づき、そして褒める機能が多数</a:t>
            </a:r>
            <a:endParaRPr kumimoji="1" lang="en-US" altLang="ja-JP" sz="2000" dirty="0"/>
          </a:p>
          <a:p>
            <a:r>
              <a:rPr kumimoji="1" lang="ja-JP" altLang="en-US" sz="2000" dirty="0"/>
              <a:t>目標・方針を生徒と共有して、より生徒と近い存在へ</a:t>
            </a:r>
          </a:p>
        </p:txBody>
      </p:sp>
    </p:spTree>
    <p:extLst>
      <p:ext uri="{BB962C8B-B14F-4D97-AF65-F5344CB8AC3E}">
        <p14:creationId xmlns:p14="http://schemas.microsoft.com/office/powerpoint/2010/main" val="2884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udyplusMovie">
            <a:hlinkClick r:id="" action="ppaction://media"/>
            <a:extLst>
              <a:ext uri="{FF2B5EF4-FFF2-40B4-BE49-F238E27FC236}">
                <a16:creationId xmlns:a16="http://schemas.microsoft.com/office/drawing/2014/main" id="{837A6B5D-ECE0-4CE6-BE85-7A1C9B451D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3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88DA030E-0D14-4AB2-8069-9A05607040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61"/>
          <a:stretch/>
        </p:blipFill>
        <p:spPr>
          <a:xfrm>
            <a:off x="250749" y="977521"/>
            <a:ext cx="3955600" cy="5641620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D21B903F-C50C-4A9C-A25C-5C1A293A7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29640"/>
          </a:xfrm>
        </p:spPr>
        <p:txBody>
          <a:bodyPr/>
          <a:lstStyle/>
          <a:p>
            <a:pPr algn="ctr"/>
            <a:r>
              <a:rPr kumimoji="1" lang="ja-JP" altLang="en-US" dirty="0"/>
              <a:t>使用している参考書の把握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040CFD3-90F1-4C4E-8D2C-B1E34859C1ED}"/>
              </a:ext>
            </a:extLst>
          </p:cNvPr>
          <p:cNvSpPr txBox="1"/>
          <p:nvPr/>
        </p:nvSpPr>
        <p:spPr>
          <a:xfrm>
            <a:off x="1950721" y="1369167"/>
            <a:ext cx="6821977" cy="1077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u="sng" dirty="0"/>
              <a:t>スマホから市販の教材をバーコード</a:t>
            </a:r>
            <a:endParaRPr kumimoji="1" lang="en-US" altLang="ja-JP" sz="3200" u="sng" dirty="0"/>
          </a:p>
          <a:p>
            <a:r>
              <a:rPr kumimoji="1" lang="ja-JP" altLang="en-US" sz="3200" dirty="0"/>
              <a:t>　　　　　　　　　</a:t>
            </a:r>
            <a:r>
              <a:rPr kumimoji="1" lang="ja-JP" altLang="en-US" sz="3200" u="sng" dirty="0"/>
              <a:t>読み取りで登録</a:t>
            </a:r>
          </a:p>
        </p:txBody>
      </p:sp>
      <p:pic>
        <p:nvPicPr>
          <p:cNvPr id="11" name="図 10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652CA3C5-FF42-4CCC-B294-E8D8CA8218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89" y="2738765"/>
            <a:ext cx="4121473" cy="3916315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pic>
        <p:nvPicPr>
          <p:cNvPr id="6" name="図 5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56B6BBBF-1577-4EE5-892F-D5E126CF08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275" y="2603632"/>
            <a:ext cx="4587476" cy="3736341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8116314-1A05-4794-BE30-A704F6BD7CAA}"/>
              </a:ext>
            </a:extLst>
          </p:cNvPr>
          <p:cNvSpPr txBox="1"/>
          <p:nvPr/>
        </p:nvSpPr>
        <p:spPr>
          <a:xfrm>
            <a:off x="8772699" y="3371042"/>
            <a:ext cx="3419302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3600" u="sng" dirty="0"/>
              <a:t>塾独自の教材も</a:t>
            </a:r>
            <a:endParaRPr kumimoji="1" lang="en-US" altLang="ja-JP" sz="3600" u="sng" dirty="0"/>
          </a:p>
          <a:p>
            <a:r>
              <a:rPr kumimoji="1" lang="ja-JP" altLang="en-US" sz="3600" dirty="0"/>
              <a:t>　　　</a:t>
            </a:r>
            <a:r>
              <a:rPr kumimoji="1" lang="ja-JP" altLang="en-US" sz="3600" u="sng" dirty="0"/>
              <a:t>登録可能</a:t>
            </a:r>
            <a:endParaRPr kumimoji="1" lang="ja-JP" altLang="en-US" sz="3600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7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B8542044-653F-4587-820C-B7B1D36B7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73" y="1459214"/>
            <a:ext cx="7315253" cy="4229131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D21B903F-C50C-4A9C-A25C-5C1A293A7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29640"/>
          </a:xfrm>
        </p:spPr>
        <p:txBody>
          <a:bodyPr/>
          <a:lstStyle/>
          <a:p>
            <a:pPr algn="ctr"/>
            <a:r>
              <a:rPr lang="ja-JP" altLang="en-US" dirty="0"/>
              <a:t>学習状況のリアルタイムな</a:t>
            </a:r>
            <a:r>
              <a:rPr kumimoji="1" lang="ja-JP" altLang="en-US" dirty="0"/>
              <a:t>把握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C3C6E7A-9F54-4B7D-8A54-603BBAACE657}"/>
              </a:ext>
            </a:extLst>
          </p:cNvPr>
          <p:cNvSpPr txBox="1"/>
          <p:nvPr/>
        </p:nvSpPr>
        <p:spPr>
          <a:xfrm>
            <a:off x="3846714" y="1008481"/>
            <a:ext cx="7054042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u="sng" dirty="0"/>
              <a:t>塾内での映像授業の内容と</a:t>
            </a:r>
            <a:endParaRPr kumimoji="1" lang="en-US" altLang="ja-JP" sz="3200" u="sng" dirty="0"/>
          </a:p>
          <a:p>
            <a:r>
              <a:rPr kumimoji="1" lang="ja-JP" altLang="en-US" sz="3200" dirty="0"/>
              <a:t>　　　　</a:t>
            </a:r>
            <a:r>
              <a:rPr kumimoji="1" lang="ja-JP" altLang="en-US" sz="3200" u="sng" dirty="0"/>
              <a:t>その学習時間を自動で記録</a:t>
            </a:r>
          </a:p>
        </p:txBody>
      </p:sp>
      <p:pic>
        <p:nvPicPr>
          <p:cNvPr id="17" name="図 16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EFDD3E13-CBC9-4DC0-A2D7-5F41C42A4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663" y="2303086"/>
            <a:ext cx="4772060" cy="420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73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7D0123A7-4DA7-4BF9-9925-C8F90E401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7" y="1053453"/>
            <a:ext cx="5834105" cy="3257574"/>
          </a:xfrm>
          <a:prstGeom prst="rect">
            <a:avLst/>
          </a:prstGeom>
        </p:spPr>
      </p:pic>
      <p:pic>
        <p:nvPicPr>
          <p:cNvPr id="13" name="図 12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90B9B2C3-349B-4CC7-8BFE-FC6439579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163" y="2217880"/>
            <a:ext cx="7729594" cy="4433920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E769E70-B09B-4949-9F68-7C97A3097168}"/>
              </a:ext>
            </a:extLst>
          </p:cNvPr>
          <p:cNvSpPr txBox="1"/>
          <p:nvPr/>
        </p:nvSpPr>
        <p:spPr>
          <a:xfrm>
            <a:off x="6821978" y="1182700"/>
            <a:ext cx="4017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u="sng" dirty="0"/>
              <a:t>勉強時間を可視化</a:t>
            </a:r>
          </a:p>
        </p:txBody>
      </p:sp>
      <p:sp>
        <p:nvSpPr>
          <p:cNvPr id="25" name="タイトル 1">
            <a:extLst>
              <a:ext uri="{FF2B5EF4-FFF2-40B4-BE49-F238E27FC236}">
                <a16:creationId xmlns:a16="http://schemas.microsoft.com/office/drawing/2014/main" id="{DD71DB36-1191-4E59-BC1B-D85480C4C36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29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/>
              <a:t>学習時間を参考書ごとに管理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B46EE09-536E-4468-BEE5-6CBC154741AE}"/>
              </a:ext>
            </a:extLst>
          </p:cNvPr>
          <p:cNvSpPr txBox="1"/>
          <p:nvPr/>
        </p:nvSpPr>
        <p:spPr>
          <a:xfrm>
            <a:off x="802800" y="4999102"/>
            <a:ext cx="518236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600" u="sng" dirty="0"/>
              <a:t>日別・参考書別に</a:t>
            </a:r>
            <a:endParaRPr kumimoji="1" lang="en-US" altLang="ja-JP" sz="3600" u="sng" dirty="0"/>
          </a:p>
          <a:p>
            <a:r>
              <a:rPr kumimoji="1" lang="ja-JP" altLang="en-US" sz="3600" u="sng" dirty="0"/>
              <a:t>詳細な学習時間の管理</a:t>
            </a:r>
          </a:p>
        </p:txBody>
      </p:sp>
    </p:spTree>
    <p:extLst>
      <p:ext uri="{BB962C8B-B14F-4D97-AF65-F5344CB8AC3E}">
        <p14:creationId xmlns:p14="http://schemas.microsoft.com/office/powerpoint/2010/main" val="235339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20AB2773-46B0-4A53-B788-4004C1B85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"/>
          <a:stretch/>
        </p:blipFill>
        <p:spPr>
          <a:xfrm>
            <a:off x="329045" y="875607"/>
            <a:ext cx="7472417" cy="50052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4427CA4A-20FD-4A4A-AEBA-D0D27F447BE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29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/>
              <a:t>学習プランニングを双方で共有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8FEBFCC-507A-4F8B-9982-7C593E3F7FFF}"/>
              </a:ext>
            </a:extLst>
          </p:cNvPr>
          <p:cNvSpPr txBox="1"/>
          <p:nvPr/>
        </p:nvSpPr>
        <p:spPr>
          <a:xfrm>
            <a:off x="4494412" y="977185"/>
            <a:ext cx="76975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2800" u="sng" dirty="0"/>
              <a:t>学習プランニングは生徒側・講師側で設定可能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2F52FDB-EFBB-41DF-A2A8-66E4B40770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65" y="2308805"/>
            <a:ext cx="11242117" cy="378810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3377754-DF47-4D16-AA88-76682D6E8D0E}"/>
              </a:ext>
            </a:extLst>
          </p:cNvPr>
          <p:cNvSpPr txBox="1"/>
          <p:nvPr/>
        </p:nvSpPr>
        <p:spPr>
          <a:xfrm>
            <a:off x="4283825" y="5170517"/>
            <a:ext cx="521168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800" u="sng" dirty="0"/>
              <a:t>達成の度合いは学習記録と連動</a:t>
            </a:r>
          </a:p>
        </p:txBody>
      </p:sp>
    </p:spTree>
    <p:extLst>
      <p:ext uri="{BB962C8B-B14F-4D97-AF65-F5344CB8AC3E}">
        <p14:creationId xmlns:p14="http://schemas.microsoft.com/office/powerpoint/2010/main" val="417300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425B6A54-048E-4515-94B8-7D1E07DEF9C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29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/>
              <a:t>生徒とのやり取り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6E74376-8EC2-4DFD-9023-111EE1D39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04" y="1210195"/>
            <a:ext cx="9506059" cy="391340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5683D19-DAF0-4D4E-8069-346ACCACCE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56" y="1878753"/>
            <a:ext cx="9280403" cy="376905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954F077B-3C66-47A2-8870-0CCFE61CAC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6"/>
          <a:stretch/>
        </p:blipFill>
        <p:spPr>
          <a:xfrm>
            <a:off x="90186" y="1293921"/>
            <a:ext cx="7543374" cy="5225590"/>
          </a:xfrm>
          <a:prstGeom prst="rect">
            <a:avLst/>
          </a:prstGeom>
        </p:spPr>
      </p:pic>
      <p:pic>
        <p:nvPicPr>
          <p:cNvPr id="8" name="図 7" descr="スクリーンショット が含まれている画像&#10;&#10;自動的に生成された説明">
            <a:extLst>
              <a:ext uri="{FF2B5EF4-FFF2-40B4-BE49-F238E27FC236}">
                <a16:creationId xmlns:a16="http://schemas.microsoft.com/office/drawing/2014/main" id="{2DF2D212-D9C9-46D6-88AE-3A5A80E83BB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9" b="1261"/>
          <a:stretch/>
        </p:blipFill>
        <p:spPr>
          <a:xfrm>
            <a:off x="6110485" y="1841528"/>
            <a:ext cx="5984288" cy="4904519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130ACFD-1A2F-4A8E-8496-DB0C14747FAE}"/>
              </a:ext>
            </a:extLst>
          </p:cNvPr>
          <p:cNvSpPr txBox="1"/>
          <p:nvPr/>
        </p:nvSpPr>
        <p:spPr>
          <a:xfrm>
            <a:off x="3105127" y="1866863"/>
            <a:ext cx="895016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200" u="sng" dirty="0"/>
              <a:t>生徒との距離を縮めるツールとして使うことも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1E7B641-B864-43BD-88AE-7318F7C4C34C}"/>
              </a:ext>
            </a:extLst>
          </p:cNvPr>
          <p:cNvSpPr txBox="1"/>
          <p:nvPr/>
        </p:nvSpPr>
        <p:spPr>
          <a:xfrm>
            <a:off x="279882" y="1293921"/>
            <a:ext cx="674993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200" u="sng" dirty="0"/>
              <a:t>具体的な指示を出すツールでもあり</a:t>
            </a:r>
          </a:p>
        </p:txBody>
      </p:sp>
    </p:spTree>
    <p:extLst>
      <p:ext uri="{BB962C8B-B14F-4D97-AF65-F5344CB8AC3E}">
        <p14:creationId xmlns:p14="http://schemas.microsoft.com/office/powerpoint/2010/main" val="230525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版活字">
  <a:themeElements>
    <a:clrScheme name="木版活字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木版活字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木版活字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TM03090434[[fn=木版活字]]</Template>
  <TotalTime>477</TotalTime>
  <Words>273</Words>
  <Application>Microsoft Office PowerPoint</Application>
  <PresentationFormat>ワイド画面</PresentationFormat>
  <Paragraphs>46</Paragraphs>
  <Slides>11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6" baseType="lpstr">
      <vt:lpstr>Rockwell</vt:lpstr>
      <vt:lpstr>Wingdings</vt:lpstr>
      <vt:lpstr>Rockwell Condensed</vt:lpstr>
      <vt:lpstr>ＭＳ Ｐゴシック</vt:lpstr>
      <vt:lpstr>木版活字</vt:lpstr>
      <vt:lpstr>PowerPoint プレゼンテーション</vt:lpstr>
      <vt:lpstr>ＴＡＳＵＫＥ塾</vt:lpstr>
      <vt:lpstr>PowerPoint プレゼンテーション</vt:lpstr>
      <vt:lpstr>PowerPoint プレゼンテーション</vt:lpstr>
      <vt:lpstr>使用している参考書の把握</vt:lpstr>
      <vt:lpstr>学習状況のリアルタイムな把握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指導者サイドの利点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Horie Tatsuya</dc:creator>
  <cp:lastModifiedBy>Horie Tatsuya</cp:lastModifiedBy>
  <cp:revision>31</cp:revision>
  <dcterms:created xsi:type="dcterms:W3CDTF">2019-09-13T05:46:10Z</dcterms:created>
  <dcterms:modified xsi:type="dcterms:W3CDTF">2019-09-16T12:51:47Z</dcterms:modified>
</cp:coreProperties>
</file>